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113B68-00D4-4084-8324-789242AC8F06}">
  <a:tblStyle styleId="{14113B68-00D4-4084-8324-789242AC8F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14458b1d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14458b1d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4c3de6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4c3de6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83dbd5d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283dbd5d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 images (not high precision)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off-the shelf dashcam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14458b1d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14458b1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283dbd5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283dbd5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83dbd5d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283dbd5d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83dbd5df_0_2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83dbd5df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283dbd5d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283dbd5d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example of a frame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cabf9ff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cabf9ff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cb60be4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cb60be4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cb60be4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cb60be4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slide numbers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Separate slide for data imbalance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Main roads suggest 15 is bad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Confusion 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ROC curve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cb60be4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fcb60be4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fcb60be4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fcb60be4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cb60b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cb60b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283dbd5df_0_2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283dbd5df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283dbd5df_0_2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283dbd5df_0_2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283dbd5df_0_2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283dbd5df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14458b1d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14458b1d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of OWP and IWP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83dbd5df_0_2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83dbd5df_0_2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283dbd5df_0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283dbd5df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283dbd5df_0_2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283dbd5df_0_2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283dbd5d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283dbd5d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283dbd5df_0_2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283dbd5df_0_2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283dbd5df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283dbd5df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283dbd5df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283dbd5df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283dbd5df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283dbd5df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283dbd5df_0_2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283dbd5df_0_2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fcb60be4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fcb60be4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283dbd5df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283dbd5df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4c3de6a0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4c3de6a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4c3de6a0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4c3de6a0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83dbd5df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283dbd5df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283dbd5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283dbd5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283dbd5df_0_2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283dbd5df_0_2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283dbd5df_0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283dbd5df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283dbd5df_0_2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283dbd5df_0_2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283dbd5df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283dbd5df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283dbd5df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283dbd5df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283dbd5df_0_2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283dbd5df_0_2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283dbd5df_0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283dbd5df_0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283dbd5df_0_2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283dbd5df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83dbd5df_0_2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83dbd5df_0_2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283dbd5df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283dbd5df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83dbd5d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283dbd5d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14458b1d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14458b1d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14458b1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14458b1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14458b1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f14458b1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14458b1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f14458b1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283dbd5df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283dbd5df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14458b1d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14458b1d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14458b1d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f14458b1d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14458b1d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14458b1d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283dbd5df_0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283dbd5df_0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f14458b1d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f14458b1d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83dbd5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283dbd5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14458b1d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14458b1d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283dbd5d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283dbd5d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283dbd5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283dbd5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83dbd5d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83dbd5d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pp.diagrams.net/?page-id=C5RBs43oDa-KdzZeNtuy&amp;scale=auto#G11jU_70mtL3mBAJUak75srwz0CO39CRAh" TargetMode="External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hyperlink" Target="https://app.diagrams.net/?page-id=C5RBs43oDa-KdzZeNtuy&amp;scale=auto#G11jU_70mtL3mBAJUak75srwz0CO39CRAh" TargetMode="External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pp.diagrams.net/?page-id=C5RBs43oDa-KdzZeNtuy&amp;scale=auto#G11jU_70mtL3mBAJUak75srwz0CO39CRAh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pp.diagrams.net/?page-id=C5RBs43oDa-KdzZeNtuy&amp;scale=auto#G11jU_70mtL3mBAJUak75srwz0CO39CRAh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pp.diagrams.net/?page-id=C5RBs43oDa-KdzZeNtuy&amp;scale=auto#G11jU_70mtL3mBAJUak75srwz0CO39CRAh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app.diagrams.net/?page-id=C5RBs43oDa-KdzZeNtuy&amp;scale=auto#G1H5MOm2A6bgX1btagV6gkHF0LBb-MIxQX" TargetMode="External"/><Relationship Id="rId6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6.jpg"/><Relationship Id="rId6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pp.diagrams.net/?page-id=C5RBs43oDa-KdzZeNtuy&amp;scale=auto#G1H5MOm2A6bgX1btagV6gkHF0LBb-MIxQX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pp.diagrams.net/?page-id=C5RBs43oDa-KdzZeNtuy&amp;scale=auto#G11jU_70mtL3mBAJUak75srwz0CO39CRAh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pp.diagrams.net/?page-id=C5RBs43oDa-KdzZeNtuy&amp;scale=auto#G17cBQzVCN6dJJ1pQrDrsUU6PyQocXynrZ" TargetMode="External"/><Relationship Id="rId4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3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jpg"/><Relationship Id="rId4" Type="http://schemas.openxmlformats.org/officeDocument/2006/relationships/image" Target="../media/image35.jpg"/><Relationship Id="rId5" Type="http://schemas.openxmlformats.org/officeDocument/2006/relationships/image" Target="../media/image39.jpg"/><Relationship Id="rId6" Type="http://schemas.openxmlformats.org/officeDocument/2006/relationships/image" Target="../media/image4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888" y="967545"/>
            <a:ext cx="4540224" cy="3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3096900" y="2263950"/>
            <a:ext cx="29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what rutting 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solve?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scope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0000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Client: Main Roads WA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Domain: detecting road rutting severity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Problem: road inspections are expensive or </a:t>
            </a:r>
            <a:r>
              <a:rPr lang="en"/>
              <a:t>impractical</a:t>
            </a:r>
            <a:r>
              <a:rPr lang="en"/>
              <a:t> for long stretches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Research: use computer vision and machine learning techniques to identify regions with severe rutting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17681" r="0" t="12503"/>
          <a:stretch/>
        </p:blipFill>
        <p:spPr>
          <a:xfrm>
            <a:off x="513175" y="2508000"/>
            <a:ext cx="4009674" cy="23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2166075" y="3833875"/>
            <a:ext cx="545400" cy="10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/>
          </a:blip>
          <a:srcRect b="0" l="13096" r="0" t="3567"/>
          <a:stretch/>
        </p:blipFill>
        <p:spPr>
          <a:xfrm>
            <a:off x="4658700" y="2508000"/>
            <a:ext cx="3840975" cy="23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6382675" y="3833875"/>
            <a:ext cx="545400" cy="10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2635275" y="4321975"/>
            <a:ext cx="8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48.1mm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6911675" y="4321975"/>
            <a:ext cx="8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3.1mm</a:t>
            </a:r>
            <a:endParaRPr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Literature Review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365825" y="1305975"/>
            <a:ext cx="2346600" cy="166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Maeda H, Sekimoto Y, Seto T, Kashiyama T, Omata H. Road Damage Detection and Classification Using Deep Neural Networks with Smartphone Images. Comput Civ Infrastruct Eng. 2018 Dec 1;33(12):1127–41.</a:t>
            </a:r>
            <a:endParaRPr i="1" sz="1200"/>
          </a:p>
        </p:txBody>
      </p:sp>
      <p:sp>
        <p:nvSpPr>
          <p:cNvPr id="169" name="Google Shape;169;p24"/>
          <p:cNvSpPr txBox="1"/>
          <p:nvPr/>
        </p:nvSpPr>
        <p:spPr>
          <a:xfrm>
            <a:off x="365825" y="3204625"/>
            <a:ext cx="23466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Tedeschi A, Benedetto F. A real-time automatic pavement crack and pothole recognition system for mobile Android-based devices. Adv Eng Informatics. 2017 Apr 1;32:11–25.</a:t>
            </a:r>
            <a:endParaRPr i="1" sz="1200"/>
          </a:p>
        </p:txBody>
      </p:sp>
      <p:sp>
        <p:nvSpPr>
          <p:cNvPr id="170" name="Google Shape;170;p24"/>
          <p:cNvSpPr txBox="1"/>
          <p:nvPr/>
        </p:nvSpPr>
        <p:spPr>
          <a:xfrm>
            <a:off x="4654675" y="1305975"/>
            <a:ext cx="22467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Majidifard H, Adu-Gyamfi Y, Buttlar WG. Deep machine learning approach to develop a new asphalt pavement condition index. Constr Build Mater. 2020 Jun 30;247:118513.</a:t>
            </a:r>
            <a:endParaRPr i="1" sz="1200"/>
          </a:p>
        </p:txBody>
      </p:sp>
      <p:sp>
        <p:nvSpPr>
          <p:cNvPr id="171" name="Google Shape;171;p24"/>
          <p:cNvSpPr txBox="1"/>
          <p:nvPr/>
        </p:nvSpPr>
        <p:spPr>
          <a:xfrm>
            <a:off x="4654675" y="3204625"/>
            <a:ext cx="2246700" cy="184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Rajab MI. Profiling of external deformation in asphalt pavement rutting using image analysis method. In: Proceedings - 2013 IEEE 9th International Colloquium on Signal Processing and its Applications, CSPA 2013. 2013. p. 99–102. </a:t>
            </a:r>
            <a:endParaRPr i="1" sz="1200"/>
          </a:p>
        </p:txBody>
      </p:sp>
      <p:sp>
        <p:nvSpPr>
          <p:cNvPr id="172" name="Google Shape;172;p24"/>
          <p:cNvSpPr txBox="1"/>
          <p:nvPr/>
        </p:nvSpPr>
        <p:spPr>
          <a:xfrm>
            <a:off x="3020550" y="2521500"/>
            <a:ext cx="13260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damages like cracks and potholes 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7443875" y="1736925"/>
            <a:ext cx="1326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Google Maps images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7443875" y="3712525"/>
            <a:ext cx="13260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Identifies rutting, limited data sample</a:t>
            </a:r>
            <a:endParaRPr/>
          </a:p>
        </p:txBody>
      </p:sp>
      <p:cxnSp>
        <p:nvCxnSpPr>
          <p:cNvPr id="175" name="Google Shape;175;p24"/>
          <p:cNvCxnSpPr>
            <a:endCxn id="172" idx="0"/>
          </p:cNvCxnSpPr>
          <p:nvPr/>
        </p:nvCxnSpPr>
        <p:spPr>
          <a:xfrm>
            <a:off x="2732550" y="2139900"/>
            <a:ext cx="9510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>
            <a:endCxn id="172" idx="2"/>
          </p:cNvCxnSpPr>
          <p:nvPr/>
        </p:nvCxnSpPr>
        <p:spPr>
          <a:xfrm flipH="1" rot="10800000">
            <a:off x="2712450" y="3568200"/>
            <a:ext cx="9711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4"/>
          <p:cNvCxnSpPr>
            <a:stCxn id="173" idx="1"/>
            <a:endCxn id="170" idx="3"/>
          </p:cNvCxnSpPr>
          <p:nvPr/>
        </p:nvCxnSpPr>
        <p:spPr>
          <a:xfrm rot="10800000">
            <a:off x="6901475" y="2044725"/>
            <a:ext cx="5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>
            <a:stCxn id="171" idx="3"/>
            <a:endCxn id="174" idx="1"/>
          </p:cNvCxnSpPr>
          <p:nvPr/>
        </p:nvCxnSpPr>
        <p:spPr>
          <a:xfrm>
            <a:off x="6901375" y="4128175"/>
            <a:ext cx="5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092650"/>
            <a:ext cx="28791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Dashcam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data</a:t>
            </a:r>
            <a:endParaRPr/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videos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1" y="1531025"/>
            <a:ext cx="8944225" cy="140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9" y="3433638"/>
            <a:ext cx="3762375" cy="122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videos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1" y="1531025"/>
            <a:ext cx="8944225" cy="140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9" y="3433638"/>
            <a:ext cx="3762375" cy="122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7"/>
          <p:cNvSpPr/>
          <p:nvPr/>
        </p:nvSpPr>
        <p:spPr>
          <a:xfrm>
            <a:off x="4868775" y="2608350"/>
            <a:ext cx="218100" cy="29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7"/>
          <p:cNvGrpSpPr/>
          <p:nvPr/>
        </p:nvGrpSpPr>
        <p:grpSpPr>
          <a:xfrm>
            <a:off x="4643375" y="3064600"/>
            <a:ext cx="2058900" cy="1966800"/>
            <a:chOff x="247625" y="3105900"/>
            <a:chExt cx="2058900" cy="1966800"/>
          </a:xfrm>
        </p:grpSpPr>
        <p:sp>
          <p:nvSpPr>
            <p:cNvPr id="204" name="Google Shape;204;p27"/>
            <p:cNvSpPr/>
            <p:nvPr/>
          </p:nvSpPr>
          <p:spPr>
            <a:xfrm>
              <a:off x="247625" y="3105900"/>
              <a:ext cx="2058900" cy="196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" name="Google Shape;205;p27"/>
            <p:cNvCxnSpPr>
              <a:endCxn id="204" idx="2"/>
            </p:cNvCxnSpPr>
            <p:nvPr/>
          </p:nvCxnSpPr>
          <p:spPr>
            <a:xfrm>
              <a:off x="1273475" y="3127200"/>
              <a:ext cx="3600" cy="1945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27"/>
            <p:cNvSpPr/>
            <p:nvPr/>
          </p:nvSpPr>
          <p:spPr>
            <a:xfrm>
              <a:off x="608450" y="3700200"/>
              <a:ext cx="304200" cy="778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videos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1" y="1531025"/>
            <a:ext cx="8944225" cy="140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9" y="3433638"/>
            <a:ext cx="3762375" cy="122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8"/>
          <p:cNvSpPr/>
          <p:nvPr/>
        </p:nvSpPr>
        <p:spPr>
          <a:xfrm>
            <a:off x="4868775" y="2608350"/>
            <a:ext cx="218100" cy="29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5962150" y="2608350"/>
            <a:ext cx="218100" cy="29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4643375" y="3064600"/>
            <a:ext cx="2058900" cy="1966800"/>
            <a:chOff x="247625" y="3105900"/>
            <a:chExt cx="2058900" cy="1966800"/>
          </a:xfrm>
        </p:grpSpPr>
        <p:sp>
          <p:nvSpPr>
            <p:cNvPr id="218" name="Google Shape;218;p28"/>
            <p:cNvSpPr/>
            <p:nvPr/>
          </p:nvSpPr>
          <p:spPr>
            <a:xfrm>
              <a:off x="247625" y="3105900"/>
              <a:ext cx="2058900" cy="196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" name="Google Shape;219;p28"/>
            <p:cNvCxnSpPr>
              <a:endCxn id="218" idx="2"/>
            </p:cNvCxnSpPr>
            <p:nvPr/>
          </p:nvCxnSpPr>
          <p:spPr>
            <a:xfrm>
              <a:off x="1273475" y="3127200"/>
              <a:ext cx="3600" cy="1945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220" name="Google Shape;220;p28"/>
            <p:cNvSpPr/>
            <p:nvPr/>
          </p:nvSpPr>
          <p:spPr>
            <a:xfrm>
              <a:off x="608450" y="3700200"/>
              <a:ext cx="304200" cy="778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10800000">
              <a:off x="1637900" y="3634650"/>
              <a:ext cx="304200" cy="778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</a:t>
            </a:r>
            <a:r>
              <a:rPr lang="en"/>
              <a:t>sensor</a:t>
            </a:r>
            <a:r>
              <a:rPr lang="en"/>
              <a:t> values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9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id</a:t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2851200" y="30928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851100" y="44083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9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sensor values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0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851200" y="30928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2851100" y="44083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30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sensor values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31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2851200" y="30928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2851100" y="44083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31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1170175" y="2633498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(2)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1943975" y="2631299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(3)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70" name="Google Shape;270;p31"/>
          <p:cNvCxnSpPr/>
          <p:nvPr/>
        </p:nvCxnSpPr>
        <p:spPr>
          <a:xfrm flipH="1" rot="10800000">
            <a:off x="1393775" y="1889275"/>
            <a:ext cx="403200" cy="79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1"/>
          <p:cNvCxnSpPr/>
          <p:nvPr/>
        </p:nvCxnSpPr>
        <p:spPr>
          <a:xfrm rot="10800000">
            <a:off x="1832375" y="1881950"/>
            <a:ext cx="325500" cy="8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1"/>
          <p:cNvSpPr txBox="1"/>
          <p:nvPr/>
        </p:nvSpPr>
        <p:spPr>
          <a:xfrm>
            <a:off x="3841250" y="2891601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(2)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3843875" y="3346700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(3)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302900" y="652225"/>
            <a:ext cx="6538200" cy="21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2880"/>
              <a:t>Using State-of-the-Art Machine Learning Models for Binary Classification of Road Rutting Severity with Unbalanced Datasets</a:t>
            </a:r>
            <a:endParaRPr sz="288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Akhil Naseem (22237476)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3707075"/>
            <a:ext cx="91440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Ghulam Mubashar Hassan, School of Physics, Maths and Computing, Computer Science and Software Engineering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Du Huynh, School of Physics, Maths and Computing, Computer Science and Software Engineering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Mark Reynolds, Head of School, School of Physics, Mathematics and Computing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sensor values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32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2851200" y="309282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2851100" y="4408375"/>
            <a:ext cx="1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32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1170175" y="2633498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(2)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1943975" y="2631299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(3)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92" name="Google Shape;292;p32"/>
          <p:cNvCxnSpPr/>
          <p:nvPr/>
        </p:nvCxnSpPr>
        <p:spPr>
          <a:xfrm flipH="1" rot="10800000">
            <a:off x="1393775" y="1889275"/>
            <a:ext cx="403200" cy="79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2"/>
          <p:cNvCxnSpPr/>
          <p:nvPr/>
        </p:nvCxnSpPr>
        <p:spPr>
          <a:xfrm rot="10800000">
            <a:off x="1832375" y="1881950"/>
            <a:ext cx="325500" cy="8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2"/>
          <p:cNvSpPr txBox="1"/>
          <p:nvPr/>
        </p:nvSpPr>
        <p:spPr>
          <a:xfrm>
            <a:off x="3841250" y="2891601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(2)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843875" y="3346700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(3)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184050" y="289467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left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(2)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>
                <a:solidFill>
                  <a:srgbClr val="FF0000"/>
                </a:solidFill>
              </a:rPr>
              <a:t>(3)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2"/>
          <p:cNvCxnSpPr/>
          <p:nvPr/>
        </p:nvCxnSpPr>
        <p:spPr>
          <a:xfrm flipH="1">
            <a:off x="2150850" y="3292925"/>
            <a:ext cx="844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3"/>
          <p:cNvCxnSpPr>
            <a:stCxn id="305" idx="1"/>
          </p:cNvCxnSpPr>
          <p:nvPr/>
        </p:nvCxnSpPr>
        <p:spPr>
          <a:xfrm flipH="1">
            <a:off x="2150850" y="3292925"/>
            <a:ext cx="844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sensor values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33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95350" y="309282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3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15" name="Google Shape;315;p33"/>
          <p:cNvCxnSpPr/>
          <p:nvPr/>
        </p:nvCxnSpPr>
        <p:spPr>
          <a:xfrm flipH="1" rot="10800000">
            <a:off x="1351325" y="1924425"/>
            <a:ext cx="417300" cy="77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3"/>
          <p:cNvCxnSpPr/>
          <p:nvPr/>
        </p:nvCxnSpPr>
        <p:spPr>
          <a:xfrm>
            <a:off x="1761675" y="1924400"/>
            <a:ext cx="10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3"/>
          <p:cNvCxnSpPr/>
          <p:nvPr/>
        </p:nvCxnSpPr>
        <p:spPr>
          <a:xfrm rot="10800000">
            <a:off x="1868000" y="1917225"/>
            <a:ext cx="3111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3"/>
          <p:cNvCxnSpPr/>
          <p:nvPr/>
        </p:nvCxnSpPr>
        <p:spPr>
          <a:xfrm>
            <a:off x="1358400" y="2702625"/>
            <a:ext cx="8277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3"/>
          <p:cNvSpPr txBox="1"/>
          <p:nvPr/>
        </p:nvSpPr>
        <p:spPr>
          <a:xfrm>
            <a:off x="1598975" y="21790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-69125" y="29182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184050" y="289467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left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(2)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>
                <a:solidFill>
                  <a:srgbClr val="FF0000"/>
                </a:solidFill>
              </a:rPr>
              <a:t>(3)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p34"/>
          <p:cNvCxnSpPr>
            <a:stCxn id="329" idx="1"/>
          </p:cNvCxnSpPr>
          <p:nvPr/>
        </p:nvCxnSpPr>
        <p:spPr>
          <a:xfrm flipH="1">
            <a:off x="2150850" y="3292925"/>
            <a:ext cx="844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4"/>
          <p:cNvCxnSpPr>
            <a:stCxn id="331" idx="1"/>
          </p:cNvCxnSpPr>
          <p:nvPr/>
        </p:nvCxnSpPr>
        <p:spPr>
          <a:xfrm flipH="1">
            <a:off x="2151025" y="4608475"/>
            <a:ext cx="919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- sensor values</a:t>
            </a:r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34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2995350" y="309282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3070525" y="4408375"/>
            <a:ext cx="10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34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41" name="Google Shape;341;p34"/>
          <p:cNvCxnSpPr/>
          <p:nvPr/>
        </p:nvCxnSpPr>
        <p:spPr>
          <a:xfrm flipH="1" rot="10800000">
            <a:off x="1351325" y="1924425"/>
            <a:ext cx="417300" cy="77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761675" y="1924400"/>
            <a:ext cx="10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/>
          <p:nvPr/>
        </p:nvCxnSpPr>
        <p:spPr>
          <a:xfrm rot="10800000">
            <a:off x="1868000" y="1917225"/>
            <a:ext cx="3111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4"/>
          <p:cNvCxnSpPr/>
          <p:nvPr/>
        </p:nvCxnSpPr>
        <p:spPr>
          <a:xfrm>
            <a:off x="1358400" y="2702625"/>
            <a:ext cx="8277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4"/>
          <p:cNvSpPr txBox="1"/>
          <p:nvPr/>
        </p:nvSpPr>
        <p:spPr>
          <a:xfrm>
            <a:off x="1598975" y="21790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-69125" y="29182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184050" y="289467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left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(2)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>
                <a:solidFill>
                  <a:srgbClr val="FF0000"/>
                </a:solidFill>
              </a:rPr>
              <a:t>(3)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184050" y="421022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right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IWP, OWP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-69125" y="4229451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(5)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2230299" y="2161100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(5)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52" name="Google Shape;3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/>
        </p:nvSpPr>
        <p:spPr>
          <a:xfrm>
            <a:off x="3096900" y="2263950"/>
            <a:ext cx="29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what we have…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with it?</a:t>
            </a:r>
            <a:endParaRPr/>
          </a:p>
        </p:txBody>
      </p:sp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364" name="Google Shape;364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13" y="1114250"/>
            <a:ext cx="3243574" cy="34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2784775" y="872825"/>
            <a:ext cx="1645800" cy="97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13" y="1114250"/>
            <a:ext cx="3243574" cy="34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8"/>
          <p:cNvCxnSpPr>
            <a:stCxn id="379" idx="1"/>
          </p:cNvCxnSpPr>
          <p:nvPr/>
        </p:nvCxnSpPr>
        <p:spPr>
          <a:xfrm flipH="1">
            <a:off x="2150850" y="3292925"/>
            <a:ext cx="844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>
            <a:stCxn id="381" idx="1"/>
          </p:cNvCxnSpPr>
          <p:nvPr/>
        </p:nvCxnSpPr>
        <p:spPr>
          <a:xfrm flipH="1">
            <a:off x="2151025" y="4608475"/>
            <a:ext cx="919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sensor values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49" y="1152475"/>
            <a:ext cx="4731462" cy="3991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38"/>
          <p:cNvSpPr/>
          <p:nvPr/>
        </p:nvSpPr>
        <p:spPr>
          <a:xfrm>
            <a:off x="4132000" y="1361275"/>
            <a:ext cx="2285400" cy="507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4132000" y="3006575"/>
            <a:ext cx="46485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4119550" y="4446325"/>
            <a:ext cx="4648500" cy="328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2723175" y="14151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</a:t>
            </a:r>
            <a:r>
              <a:rPr lang="en"/>
              <a:t> Location id</a:t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2995350" y="309282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lane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3070525" y="4408375"/>
            <a:ext cx="10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lane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4">
            <a:alphaModFix/>
          </a:blip>
          <a:srcRect b="0" l="7958" r="8700" t="0"/>
          <a:stretch/>
        </p:blipFill>
        <p:spPr>
          <a:xfrm>
            <a:off x="405925" y="1152475"/>
            <a:ext cx="2285399" cy="154245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38"/>
          <p:cNvSpPr txBox="1"/>
          <p:nvPr/>
        </p:nvSpPr>
        <p:spPr>
          <a:xfrm>
            <a:off x="120275" y="1138325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(1)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flipH="1" rot="10800000">
            <a:off x="1351325" y="1924425"/>
            <a:ext cx="417300" cy="77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8"/>
          <p:cNvCxnSpPr/>
          <p:nvPr/>
        </p:nvCxnSpPr>
        <p:spPr>
          <a:xfrm>
            <a:off x="1761675" y="1924400"/>
            <a:ext cx="10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8"/>
          <p:cNvCxnSpPr/>
          <p:nvPr/>
        </p:nvCxnSpPr>
        <p:spPr>
          <a:xfrm rot="10800000">
            <a:off x="1868000" y="1917225"/>
            <a:ext cx="3111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8"/>
          <p:cNvCxnSpPr/>
          <p:nvPr/>
        </p:nvCxnSpPr>
        <p:spPr>
          <a:xfrm>
            <a:off x="1358400" y="2702625"/>
            <a:ext cx="8277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8"/>
          <p:cNvSpPr txBox="1"/>
          <p:nvPr/>
        </p:nvSpPr>
        <p:spPr>
          <a:xfrm>
            <a:off x="1598975" y="21790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-69125" y="2918276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(4)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7254600" y="752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data.csv</a:t>
            </a: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184050" y="289467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left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(2)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>
                <a:solidFill>
                  <a:srgbClr val="FF0000"/>
                </a:solidFill>
              </a:rPr>
              <a:t>(3)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184050" y="4210225"/>
            <a:ext cx="196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Rutting at right lane </a:t>
            </a:r>
            <a:r>
              <a:rPr lang="en" sz="1200">
                <a:solidFill>
                  <a:schemeClr val="dk1"/>
                </a:solidFill>
              </a:rPr>
              <a:t>= max(</a:t>
            </a:r>
            <a:r>
              <a:rPr lang="en" sz="1200">
                <a:solidFill>
                  <a:srgbClr val="FF0000"/>
                </a:solidFill>
              </a:rPr>
              <a:t>IWO, OWP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-69125" y="4229451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(5)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2230299" y="2161100"/>
            <a:ext cx="4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(5)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02" name="Google Shape;4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4721650" y="847875"/>
            <a:ext cx="1645800" cy="97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 txBox="1"/>
          <p:nvPr/>
        </p:nvSpPr>
        <p:spPr>
          <a:xfrm>
            <a:off x="6169450" y="1604350"/>
            <a:ext cx="142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This was very tedious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410" name="Google Shape;410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13" y="1114250"/>
            <a:ext cx="3243574" cy="34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Video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28" y="1285600"/>
            <a:ext cx="2903550" cy="319873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Video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41"/>
          <p:cNvGrpSpPr/>
          <p:nvPr/>
        </p:nvGrpSpPr>
        <p:grpSpPr>
          <a:xfrm>
            <a:off x="3865450" y="1484775"/>
            <a:ext cx="4697999" cy="2759037"/>
            <a:chOff x="311700" y="1470625"/>
            <a:chExt cx="4697999" cy="2759037"/>
          </a:xfrm>
        </p:grpSpPr>
        <p:pic>
          <p:nvPicPr>
            <p:cNvPr id="425" name="Google Shape;42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587038"/>
              <a:ext cx="4697999" cy="264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41"/>
            <p:cNvSpPr/>
            <p:nvPr/>
          </p:nvSpPr>
          <p:spPr>
            <a:xfrm>
              <a:off x="460000" y="1470625"/>
              <a:ext cx="4417200" cy="6582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7" name="Google Shape;427;p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50" y="1568500"/>
            <a:ext cx="2428423" cy="26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/>
          <p:nvPr/>
        </p:nvSpPr>
        <p:spPr>
          <a:xfrm>
            <a:off x="346675" y="1365475"/>
            <a:ext cx="1620300" cy="80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37" y="1140625"/>
            <a:ext cx="7457326" cy="36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defects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Video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0" y="1568500"/>
            <a:ext cx="2428423" cy="26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/>
          <p:nvPr/>
        </p:nvSpPr>
        <p:spPr>
          <a:xfrm>
            <a:off x="1952675" y="2249850"/>
            <a:ext cx="1125000" cy="53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42"/>
          <p:cNvGrpSpPr/>
          <p:nvPr/>
        </p:nvGrpSpPr>
        <p:grpSpPr>
          <a:xfrm>
            <a:off x="3204963" y="1417747"/>
            <a:ext cx="5779945" cy="2897965"/>
            <a:chOff x="311700" y="1170125"/>
            <a:chExt cx="8679899" cy="3713911"/>
          </a:xfrm>
        </p:grpSpPr>
        <p:pic>
          <p:nvPicPr>
            <p:cNvPr id="438" name="Google Shape;43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00" y="1587038"/>
              <a:ext cx="4697999" cy="264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2"/>
            <p:cNvSpPr/>
            <p:nvPr/>
          </p:nvSpPr>
          <p:spPr>
            <a:xfrm>
              <a:off x="460000" y="1470625"/>
              <a:ext cx="4417200" cy="6582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0" name="Google Shape;440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2099" y="1170125"/>
              <a:ext cx="3829500" cy="371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2"/>
            <p:cNvSpPr/>
            <p:nvPr/>
          </p:nvSpPr>
          <p:spPr>
            <a:xfrm>
              <a:off x="2870775" y="2471450"/>
              <a:ext cx="2768400" cy="86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Video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0" y="1568500"/>
            <a:ext cx="2428423" cy="26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/>
          <p:nvPr/>
        </p:nvSpPr>
        <p:spPr>
          <a:xfrm>
            <a:off x="374975" y="2101275"/>
            <a:ext cx="1620300" cy="80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912" y="2404175"/>
            <a:ext cx="815375" cy="10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700" y="1674224"/>
            <a:ext cx="3348958" cy="2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/>
          <p:nvPr/>
        </p:nvSpPr>
        <p:spPr>
          <a:xfrm>
            <a:off x="4465613" y="2640338"/>
            <a:ext cx="925800" cy="5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0" y="1568500"/>
            <a:ext cx="2428423" cy="26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4"/>
          <p:cNvSpPr/>
          <p:nvPr/>
        </p:nvSpPr>
        <p:spPr>
          <a:xfrm>
            <a:off x="346675" y="2872425"/>
            <a:ext cx="1620300" cy="80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4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450" y="1599438"/>
            <a:ext cx="2443626" cy="244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4"/>
          <p:cNvCxnSpPr>
            <a:endCxn id="461" idx="1"/>
          </p:cNvCxnSpPr>
          <p:nvPr/>
        </p:nvCxnSpPr>
        <p:spPr>
          <a:xfrm flipH="1" rot="10800000">
            <a:off x="1973850" y="2821251"/>
            <a:ext cx="2844600" cy="46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3" name="Google Shape;4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5"/>
          <p:cNvSpPr/>
          <p:nvPr/>
        </p:nvSpPr>
        <p:spPr>
          <a:xfrm>
            <a:off x="233475" y="1549450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450" y="1198425"/>
            <a:ext cx="3153674" cy="17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450" y="3153075"/>
            <a:ext cx="3141061" cy="17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/>
          <p:nvPr/>
        </p:nvSpPr>
        <p:spPr>
          <a:xfrm>
            <a:off x="226400" y="2232150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638" y="1193175"/>
            <a:ext cx="3141061" cy="1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325" y="3141217"/>
            <a:ext cx="3141051" cy="176165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/>
          <p:nvPr/>
        </p:nvSpPr>
        <p:spPr>
          <a:xfrm>
            <a:off x="226400" y="2917950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325" y="1189425"/>
            <a:ext cx="3173976" cy="1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325" y="3141225"/>
            <a:ext cx="3157236" cy="17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/>
          <p:cNvSpPr/>
          <p:nvPr/>
        </p:nvSpPr>
        <p:spPr>
          <a:xfrm>
            <a:off x="240550" y="3629475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126" y="1099375"/>
            <a:ext cx="3158672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/>
          <p:nvPr/>
        </p:nvSpPr>
        <p:spPr>
          <a:xfrm>
            <a:off x="240550" y="3629475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126" y="1099375"/>
            <a:ext cx="3158672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11" name="Google Shape;511;p49"/>
          <p:cNvCxnSpPr/>
          <p:nvPr/>
        </p:nvCxnSpPr>
        <p:spPr>
          <a:xfrm>
            <a:off x="6424075" y="1450375"/>
            <a:ext cx="21300" cy="1436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9"/>
          <p:cNvCxnSpPr/>
          <p:nvPr/>
        </p:nvCxnSpPr>
        <p:spPr>
          <a:xfrm>
            <a:off x="6424075" y="3187575"/>
            <a:ext cx="21300" cy="1436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0"/>
          <p:cNvSpPr/>
          <p:nvPr/>
        </p:nvSpPr>
        <p:spPr>
          <a:xfrm>
            <a:off x="240550" y="3629475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126" y="1099375"/>
            <a:ext cx="3158672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2" name="Google Shape;522;p50"/>
          <p:cNvCxnSpPr/>
          <p:nvPr/>
        </p:nvCxnSpPr>
        <p:spPr>
          <a:xfrm>
            <a:off x="6424075" y="1450375"/>
            <a:ext cx="21300" cy="1436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0"/>
          <p:cNvCxnSpPr/>
          <p:nvPr/>
        </p:nvCxnSpPr>
        <p:spPr>
          <a:xfrm>
            <a:off x="6424075" y="3187575"/>
            <a:ext cx="21300" cy="1436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50"/>
          <p:cNvSpPr/>
          <p:nvPr/>
        </p:nvSpPr>
        <p:spPr>
          <a:xfrm>
            <a:off x="5723650" y="3148350"/>
            <a:ext cx="276000" cy="2619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6696750" y="4046775"/>
            <a:ext cx="276000" cy="2619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50"/>
          <p:cNvCxnSpPr/>
          <p:nvPr/>
        </p:nvCxnSpPr>
        <p:spPr>
          <a:xfrm flipH="1">
            <a:off x="5858125" y="3282775"/>
            <a:ext cx="14100" cy="1365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0"/>
          <p:cNvCxnSpPr>
            <a:stCxn id="525" idx="4"/>
          </p:cNvCxnSpPr>
          <p:nvPr/>
        </p:nvCxnSpPr>
        <p:spPr>
          <a:xfrm flipH="1">
            <a:off x="6834450" y="4308675"/>
            <a:ext cx="300" cy="318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8" name="Google Shape;5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50" y="1709375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1"/>
          <p:cNvSpPr/>
          <p:nvPr/>
        </p:nvSpPr>
        <p:spPr>
          <a:xfrm>
            <a:off x="1627225" y="1892550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125" y="1141825"/>
            <a:ext cx="3087537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51"/>
          <p:cNvSpPr/>
          <p:nvPr/>
        </p:nvSpPr>
        <p:spPr>
          <a:xfrm>
            <a:off x="5773175" y="4641175"/>
            <a:ext cx="155700" cy="1557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>
            <a:off x="6845325" y="4641175"/>
            <a:ext cx="155700" cy="1557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37" y="1140625"/>
            <a:ext cx="7457326" cy="36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defects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2978550" y="2978550"/>
            <a:ext cx="2504700" cy="1613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2"/>
          <p:cNvSpPr/>
          <p:nvPr/>
        </p:nvSpPr>
        <p:spPr>
          <a:xfrm>
            <a:off x="1648450" y="2584513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650" y="1141825"/>
            <a:ext cx="2989807" cy="3820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3"/>
          <p:cNvSpPr/>
          <p:nvPr/>
        </p:nvSpPr>
        <p:spPr>
          <a:xfrm>
            <a:off x="1648450" y="3277863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775" y="1141825"/>
            <a:ext cx="2892802" cy="3820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1702300"/>
            <a:ext cx="2443626" cy="24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4"/>
          <p:cNvSpPr/>
          <p:nvPr/>
        </p:nvSpPr>
        <p:spPr>
          <a:xfrm>
            <a:off x="1648450" y="3277863"/>
            <a:ext cx="1372500" cy="6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400" y="2271050"/>
            <a:ext cx="2307175" cy="1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Methodology - Image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5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0" y="1568500"/>
            <a:ext cx="2428423" cy="26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374975" y="3643600"/>
            <a:ext cx="1620300" cy="80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55"/>
          <p:cNvPicPr preferRelativeResize="0"/>
          <p:nvPr/>
        </p:nvPicPr>
        <p:blipFill rotWithShape="1">
          <a:blip r:embed="rId5">
            <a:alphaModFix/>
          </a:blip>
          <a:srcRect b="999" l="0" r="0" t="0"/>
          <a:stretch/>
        </p:blipFill>
        <p:spPr>
          <a:xfrm>
            <a:off x="3173350" y="1170125"/>
            <a:ext cx="5818249" cy="3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5"/>
          <p:cNvSpPr/>
          <p:nvPr/>
        </p:nvSpPr>
        <p:spPr>
          <a:xfrm>
            <a:off x="3123825" y="1625100"/>
            <a:ext cx="1022100" cy="62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4721650" y="847875"/>
            <a:ext cx="1645800" cy="97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6169450" y="1604350"/>
            <a:ext cx="142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This was very tedious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584" name="Google Shape;584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13" y="1114250"/>
            <a:ext cx="3243574" cy="34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6"/>
          <p:cNvSpPr txBox="1"/>
          <p:nvPr/>
        </p:nvSpPr>
        <p:spPr>
          <a:xfrm>
            <a:off x="6193775" y="1865225"/>
            <a:ext cx="139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</a:rPr>
              <a:t>phew!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586" name="Google Shape;58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13" y="1114250"/>
            <a:ext cx="3243574" cy="34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3749100" y="2120825"/>
            <a:ext cx="1645800" cy="97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imbalance</a:t>
            </a:r>
            <a:endParaRPr/>
          </a:p>
        </p:txBody>
      </p:sp>
      <p:grpSp>
        <p:nvGrpSpPr>
          <p:cNvPr id="600" name="Google Shape;600;p58"/>
          <p:cNvGrpSpPr/>
          <p:nvPr/>
        </p:nvGrpSpPr>
        <p:grpSpPr>
          <a:xfrm>
            <a:off x="389513" y="1284050"/>
            <a:ext cx="3243574" cy="3458558"/>
            <a:chOff x="2950213" y="1114250"/>
            <a:chExt cx="3243574" cy="3458558"/>
          </a:xfrm>
        </p:grpSpPr>
        <p:pic>
          <p:nvPicPr>
            <p:cNvPr id="601" name="Google Shape;601;p58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0213" y="1114250"/>
              <a:ext cx="3243574" cy="3458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58"/>
            <p:cNvSpPr/>
            <p:nvPr/>
          </p:nvSpPr>
          <p:spPr>
            <a:xfrm>
              <a:off x="3749100" y="2120825"/>
              <a:ext cx="1645800" cy="972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58"/>
          <p:cNvSpPr txBox="1"/>
          <p:nvPr/>
        </p:nvSpPr>
        <p:spPr>
          <a:xfrm>
            <a:off x="4159500" y="1843475"/>
            <a:ext cx="462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good roads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few bad roads (&lt;0.5%)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Mitigation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Undersample good roads, oversample bad roads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consider extremes </a:t>
            </a:r>
            <a:br>
              <a:rPr lang="en"/>
            </a:br>
            <a:r>
              <a:rPr lang="en"/>
              <a:t>(i.e. very good and very bad)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class weighting for bad roads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Binary classification only</a:t>
            </a:r>
            <a:endParaRPr/>
          </a:p>
        </p:txBody>
      </p:sp>
      <p:sp>
        <p:nvSpPr>
          <p:cNvPr id="604" name="Google Shape;60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Machine learning algorithm</a:t>
            </a:r>
            <a:endParaRPr/>
          </a:p>
        </p:txBody>
      </p:sp>
      <p:grpSp>
        <p:nvGrpSpPr>
          <p:cNvPr id="610" name="Google Shape;610;p59"/>
          <p:cNvGrpSpPr/>
          <p:nvPr/>
        </p:nvGrpSpPr>
        <p:grpSpPr>
          <a:xfrm>
            <a:off x="389513" y="1284050"/>
            <a:ext cx="3243574" cy="3458558"/>
            <a:chOff x="2950213" y="1114250"/>
            <a:chExt cx="3243574" cy="3458558"/>
          </a:xfrm>
        </p:grpSpPr>
        <p:pic>
          <p:nvPicPr>
            <p:cNvPr id="611" name="Google Shape;611;p59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0213" y="1114250"/>
              <a:ext cx="3243574" cy="3458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59"/>
            <p:cNvSpPr/>
            <p:nvPr/>
          </p:nvSpPr>
          <p:spPr>
            <a:xfrm>
              <a:off x="3749100" y="2998125"/>
              <a:ext cx="1645800" cy="972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59"/>
          <p:cNvSpPr txBox="1"/>
          <p:nvPr/>
        </p:nvSpPr>
        <p:spPr>
          <a:xfrm>
            <a:off x="4464300" y="1940700"/>
            <a:ext cx="407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</a:t>
            </a:r>
            <a:r>
              <a:rPr lang="en"/>
              <a:t>Convolutional</a:t>
            </a:r>
            <a:r>
              <a:rPr lang="en"/>
              <a:t> Neural Network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MobileNet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YOLOv5</a:t>
            </a:r>
            <a:endParaRPr/>
          </a:p>
        </p:txBody>
      </p:sp>
      <p:sp>
        <p:nvSpPr>
          <p:cNvPr id="614" name="Google Shape;6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Machine learning algorithm</a:t>
            </a:r>
            <a:endParaRPr/>
          </a:p>
        </p:txBody>
      </p:sp>
      <p:grpSp>
        <p:nvGrpSpPr>
          <p:cNvPr id="620" name="Google Shape;620;p60"/>
          <p:cNvGrpSpPr/>
          <p:nvPr/>
        </p:nvGrpSpPr>
        <p:grpSpPr>
          <a:xfrm>
            <a:off x="389513" y="1284050"/>
            <a:ext cx="3243574" cy="3719625"/>
            <a:chOff x="2950213" y="1114250"/>
            <a:chExt cx="3243574" cy="3719625"/>
          </a:xfrm>
        </p:grpSpPr>
        <p:pic>
          <p:nvPicPr>
            <p:cNvPr id="621" name="Google Shape;621;p6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0213" y="1114250"/>
              <a:ext cx="3243574" cy="3458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60"/>
            <p:cNvSpPr/>
            <p:nvPr/>
          </p:nvSpPr>
          <p:spPr>
            <a:xfrm>
              <a:off x="3749100" y="3861275"/>
              <a:ext cx="1645800" cy="972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60"/>
          <p:cNvSpPr txBox="1"/>
          <p:nvPr/>
        </p:nvSpPr>
        <p:spPr>
          <a:xfrm>
            <a:off x="4464300" y="1843475"/>
            <a:ext cx="407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Confusion matrix</a:t>
            </a:r>
            <a:endParaRPr/>
          </a:p>
        </p:txBody>
      </p:sp>
      <p:sp>
        <p:nvSpPr>
          <p:cNvPr id="624" name="Google Shape;62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30" name="Google Shape;630;p61"/>
          <p:cNvGraphicFramePr/>
          <p:nvPr/>
        </p:nvGraphicFramePr>
        <p:xfrm>
          <a:off x="952500" y="1113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{14113B68-00D4-4084-8324-789242AC8F06}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Simple CNN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MobileNet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YOLOv5s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4.2M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7.3M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31" name="Google Shape;63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rutting?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2012400"/>
            <a:ext cx="28791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Excessive channelised deformation in the wheel paths of the road.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31740" l="0" r="0" t="0"/>
          <a:stretch/>
        </p:blipFill>
        <p:spPr>
          <a:xfrm>
            <a:off x="4050700" y="1401438"/>
            <a:ext cx="4572000" cy="23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6654100" y="3742050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Quality Engineering Solutions, Inc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37" name="Google Shape;637;p62"/>
          <p:cNvGraphicFramePr/>
          <p:nvPr/>
        </p:nvGraphicFramePr>
        <p:xfrm>
          <a:off x="952500" y="1265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{14113B68-00D4-4084-8324-789242AC8F06}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Simple CNN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MobileNet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YOLOv5s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38" name="Google Shape;638;p62"/>
          <p:cNvSpPr txBox="1"/>
          <p:nvPr/>
        </p:nvSpPr>
        <p:spPr>
          <a:xfrm>
            <a:off x="952500" y="3259925"/>
            <a:ext cx="723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Precision</a:t>
            </a:r>
            <a:r>
              <a:rPr lang="en"/>
              <a:t>: helps make sure what is predicted as a bad road, actually is a bad road.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Recall</a:t>
            </a:r>
            <a:r>
              <a:rPr lang="en"/>
              <a:t>: helps makes sure we are not missing out on any bad roads.</a:t>
            </a:r>
            <a:endParaRPr/>
          </a:p>
        </p:txBody>
      </p:sp>
      <p:sp>
        <p:nvSpPr>
          <p:cNvPr id="639" name="Google Shape;63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45" name="Google Shape;645;p63"/>
          <p:cNvGraphicFramePr/>
          <p:nvPr/>
        </p:nvGraphicFramePr>
        <p:xfrm>
          <a:off x="952500" y="1265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{14113B68-00D4-4084-8324-789242AC8F06}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Simple CNN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MobileNet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YOLOv5s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 </a:t>
                      </a:r>
                      <a:br>
                        <a:rPr b="1" lang="en"/>
                      </a:br>
                      <a:r>
                        <a:rPr b="1" lang="en"/>
                        <a:t>(for bad roads)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71%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WIP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46" name="Google Shape;646;p63"/>
          <p:cNvSpPr txBox="1"/>
          <p:nvPr/>
        </p:nvSpPr>
        <p:spPr>
          <a:xfrm>
            <a:off x="952500" y="3259925"/>
            <a:ext cx="723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Precision</a:t>
            </a:r>
            <a:r>
              <a:rPr lang="en"/>
              <a:t>: helps make sure what is predicted as a bad road, actually is a bad road.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Recall</a:t>
            </a:r>
            <a:r>
              <a:rPr lang="en"/>
              <a:t>: helps makes sure we are not missing out on any bad roads.</a:t>
            </a:r>
            <a:endParaRPr/>
          </a:p>
        </p:txBody>
      </p:sp>
      <p:sp>
        <p:nvSpPr>
          <p:cNvPr id="647" name="Google Shape;6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53" name="Google Shape;653;p64"/>
          <p:cNvGraphicFramePr/>
          <p:nvPr/>
        </p:nvGraphicFramePr>
        <p:xfrm>
          <a:off x="84900" y="129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{14113B68-00D4-4084-8324-789242AC8F06}</a:tableStyleId>
              </a:tblPr>
              <a:tblGrid>
                <a:gridCol w="2963100"/>
                <a:gridCol w="3048000"/>
                <a:gridCol w="2956025"/>
              </a:tblGrid>
              <a:tr h="61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YOLOv5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/>
                        <a:t>WIP</a:t>
                      </a:r>
                      <a:endParaRPr sz="2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654" name="Google Shape;654;p64"/>
          <p:cNvPicPr preferRelativeResize="0"/>
          <p:nvPr/>
        </p:nvPicPr>
        <p:blipFill rotWithShape="1">
          <a:blip r:embed="rId3">
            <a:alphaModFix/>
          </a:blip>
          <a:srcRect b="0" l="0" r="15775" t="0"/>
          <a:stretch/>
        </p:blipFill>
        <p:spPr>
          <a:xfrm>
            <a:off x="162725" y="1886350"/>
            <a:ext cx="26955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4"/>
          <p:cNvPicPr preferRelativeResize="0"/>
          <p:nvPr/>
        </p:nvPicPr>
        <p:blipFill rotWithShape="1">
          <a:blip r:embed="rId4">
            <a:alphaModFix/>
          </a:blip>
          <a:srcRect b="0" l="0" r="14624" t="0"/>
          <a:stretch/>
        </p:blipFill>
        <p:spPr>
          <a:xfrm>
            <a:off x="3126138" y="1900500"/>
            <a:ext cx="27322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62" name="Google Shape;662;p65"/>
          <p:cNvGraphicFramePr/>
          <p:nvPr/>
        </p:nvGraphicFramePr>
        <p:xfrm>
          <a:off x="84900" y="129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{14113B68-00D4-4084-8324-789242AC8F06}</a:tableStyleId>
              </a:tblPr>
              <a:tblGrid>
                <a:gridCol w="2963100"/>
                <a:gridCol w="3048000"/>
                <a:gridCol w="2956025"/>
              </a:tblGrid>
              <a:tr h="61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MobileNet </a:t>
                      </a:r>
                      <a:r>
                        <a:rPr lang="en" sz="2000"/>
                        <a:t>✅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YOLOv5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/>
                        <a:t>WIP</a:t>
                      </a:r>
                      <a:endParaRPr sz="2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663" name="Google Shape;663;p65"/>
          <p:cNvPicPr preferRelativeResize="0"/>
          <p:nvPr/>
        </p:nvPicPr>
        <p:blipFill rotWithShape="1">
          <a:blip r:embed="rId3">
            <a:alphaModFix/>
          </a:blip>
          <a:srcRect b="0" l="0" r="15775" t="0"/>
          <a:stretch/>
        </p:blipFill>
        <p:spPr>
          <a:xfrm>
            <a:off x="162725" y="1886350"/>
            <a:ext cx="26955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5"/>
          <p:cNvPicPr preferRelativeResize="0"/>
          <p:nvPr/>
        </p:nvPicPr>
        <p:blipFill rotWithShape="1">
          <a:blip r:embed="rId4">
            <a:alphaModFix/>
          </a:blip>
          <a:srcRect b="0" l="0" r="14624" t="0"/>
          <a:stretch/>
        </p:blipFill>
        <p:spPr>
          <a:xfrm>
            <a:off x="3126138" y="1900500"/>
            <a:ext cx="27322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17681" r="0" t="12503"/>
          <a:stretch/>
        </p:blipFill>
        <p:spPr>
          <a:xfrm>
            <a:off x="4572000" y="538975"/>
            <a:ext cx="3552300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07550"/>
            <a:ext cx="3552300" cy="199817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6"/>
          <p:cNvSpPr/>
          <p:nvPr/>
        </p:nvSpPr>
        <p:spPr>
          <a:xfrm>
            <a:off x="6013650" y="1591375"/>
            <a:ext cx="545400" cy="10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6"/>
          <p:cNvSpPr txBox="1"/>
          <p:nvPr/>
        </p:nvSpPr>
        <p:spPr>
          <a:xfrm>
            <a:off x="6218425" y="3646650"/>
            <a:ext cx="86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</a:rPr>
              <a:t>?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675" name="Google Shape;675;p66"/>
          <p:cNvSpPr txBox="1"/>
          <p:nvPr/>
        </p:nvSpPr>
        <p:spPr>
          <a:xfrm>
            <a:off x="311700" y="1411900"/>
            <a:ext cx="369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Difficult to classify even with visual inspection of images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Lack of SME to help understand dataset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imbalanced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Lane cropping not robust to edge cases (unclear lane markings, dusty roads, other straight line road defects)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hardware</a:t>
            </a:r>
            <a:endParaRPr/>
          </a:p>
        </p:txBody>
      </p:sp>
      <p:sp>
        <p:nvSpPr>
          <p:cNvPr id="676" name="Google Shape;67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82" name="Google Shape;682;p67"/>
          <p:cNvSpPr txBox="1"/>
          <p:nvPr/>
        </p:nvSpPr>
        <p:spPr>
          <a:xfrm>
            <a:off x="5274100" y="2219950"/>
            <a:ext cx="264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</a:rPr>
              <a:t>&lt;0.5% bad roads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683" name="Google Shape;683;p67"/>
          <p:cNvSpPr txBox="1"/>
          <p:nvPr/>
        </p:nvSpPr>
        <p:spPr>
          <a:xfrm>
            <a:off x="311700" y="1411900"/>
            <a:ext cx="369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 to classify even with visual inspection of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SME to help understand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Very imbalanced dataset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Lane cropping not robust to edge cases (unclear lane markings, dusty roads, other straight line road defects)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hardware</a:t>
            </a:r>
            <a:endParaRPr/>
          </a:p>
        </p:txBody>
      </p:sp>
      <p:sp>
        <p:nvSpPr>
          <p:cNvPr id="684" name="Google Shape;68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90" name="Google Shape;690;p68"/>
          <p:cNvSpPr txBox="1"/>
          <p:nvPr/>
        </p:nvSpPr>
        <p:spPr>
          <a:xfrm>
            <a:off x="311700" y="1411900"/>
            <a:ext cx="369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 to classify even with visual inspection of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SME to help understand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imbalanced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Lane cropping not robust to edge cases (unclear lane markings, dusty roads, other straight line road defects)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hardware</a:t>
            </a:r>
            <a:endParaRPr/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775" y="1072525"/>
            <a:ext cx="2489701" cy="137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550" y="728100"/>
            <a:ext cx="1798835" cy="1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775" y="2759200"/>
            <a:ext cx="2489700" cy="12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550" y="2759200"/>
            <a:ext cx="2281802" cy="12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701" name="Google Shape;701;p69"/>
          <p:cNvSpPr txBox="1"/>
          <p:nvPr/>
        </p:nvSpPr>
        <p:spPr>
          <a:xfrm>
            <a:off x="311700" y="1411900"/>
            <a:ext cx="369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 to classify even with visual inspection of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SME to help understand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imbalanced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Lane cropping not robust to edge cases (unclear lane markings, dusty roads, other straight line road defects)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Limited hardware</a:t>
            </a:r>
            <a:endParaRPr>
              <a:highlight>
                <a:srgbClr val="D9EAD3"/>
              </a:highlight>
            </a:endParaRPr>
          </a:p>
        </p:txBody>
      </p:sp>
      <p:sp>
        <p:nvSpPr>
          <p:cNvPr id="702" name="Google Shape;702;p69"/>
          <p:cNvSpPr txBox="1"/>
          <p:nvPr/>
        </p:nvSpPr>
        <p:spPr>
          <a:xfrm>
            <a:off x="4882325" y="2219950"/>
            <a:ext cx="337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</a:rPr>
              <a:t>Limited or no GPU usage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703" name="Google Shape;70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09" name="Google Shape;709;p70"/>
          <p:cNvSpPr txBox="1"/>
          <p:nvPr/>
        </p:nvSpPr>
        <p:spPr>
          <a:xfrm>
            <a:off x="311700" y="1411900"/>
            <a:ext cx="520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YOLOv5 completion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state-of-the-art classification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VGG-16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ResNet50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DenseNet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better data</a:t>
            </a:r>
            <a:endParaRPr/>
          </a:p>
        </p:txBody>
      </p:sp>
      <p:sp>
        <p:nvSpPr>
          <p:cNvPr id="710" name="Google Shape;71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16" name="Google Shape;716;p71"/>
          <p:cNvSpPr txBox="1"/>
          <p:nvPr/>
        </p:nvSpPr>
        <p:spPr>
          <a:xfrm>
            <a:off x="311700" y="1411900"/>
            <a:ext cx="520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YOLOv5 completion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state-of-the-art classification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VGG-16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ResNet50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DenseNet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trike="sngStrike"/>
              <a:t>Get better data</a:t>
            </a:r>
            <a:endParaRPr strike="sngStrike"/>
          </a:p>
        </p:txBody>
      </p:sp>
      <p:sp>
        <p:nvSpPr>
          <p:cNvPr id="717" name="Google Shape;71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a problem?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74975" y="1198750"/>
            <a:ext cx="25041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Grooves pull tyres towards rut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364675" y="1345675"/>
            <a:ext cx="19209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Water ponding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2633738" y="1345675"/>
            <a:ext cx="523500" cy="483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5574063" y="1375375"/>
            <a:ext cx="523500" cy="42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6457638" y="1345675"/>
            <a:ext cx="19209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Hydroplaning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6568" r="0" t="0"/>
          <a:stretch/>
        </p:blipFill>
        <p:spPr>
          <a:xfrm>
            <a:off x="3080545" y="2337625"/>
            <a:ext cx="2113100" cy="162461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0" y="2327175"/>
            <a:ext cx="2214014" cy="162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225" y="2337625"/>
            <a:ext cx="3361857" cy="162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8"/>
          <p:cNvSpPr txBox="1"/>
          <p:nvPr/>
        </p:nvSpPr>
        <p:spPr>
          <a:xfrm>
            <a:off x="3272750" y="3962250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Roadex.org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743075" y="3962250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Atlanta Engineering Services, Inc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051175" y="3962250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Cardinus.org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723" name="Google Shape;723;p72"/>
          <p:cNvSpPr txBox="1"/>
          <p:nvPr>
            <p:ph idx="4294967295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24" name="Google Shape;72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monitored?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384350"/>
            <a:ext cx="381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Manual onsite inspections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31740" l="0" r="0" t="0"/>
          <a:stretch/>
        </p:blipFill>
        <p:spPr>
          <a:xfrm>
            <a:off x="311700" y="2024050"/>
            <a:ext cx="3813050" cy="1966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300" y="2024050"/>
            <a:ext cx="2846789" cy="198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423300" y="1384350"/>
            <a:ext cx="2846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Automated surveying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20385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Quality Engineering Solutions, Inc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34920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romdas.com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monitored?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384350"/>
            <a:ext cx="381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Manual onsite inspections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31740" l="0" r="0" t="0"/>
          <a:stretch/>
        </p:blipFill>
        <p:spPr>
          <a:xfrm>
            <a:off x="311700" y="2024050"/>
            <a:ext cx="3813050" cy="1966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300" y="2024050"/>
            <a:ext cx="2846789" cy="198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940200" y="1384350"/>
            <a:ext cx="381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Automated surveying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220385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Quality Engineering Solutions, Inc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34920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romdas.com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11725" y="2791050"/>
            <a:ext cx="38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highlight>
                  <a:schemeClr val="dk1"/>
                </a:highlight>
              </a:rPr>
              <a:t>Impractical for long stretches</a:t>
            </a:r>
            <a:endParaRPr b="1" sz="1700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monitored?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384350"/>
            <a:ext cx="381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Manual onsite inspections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31740" l="0" r="0" t="0"/>
          <a:stretch/>
        </p:blipFill>
        <p:spPr>
          <a:xfrm>
            <a:off x="311700" y="2024050"/>
            <a:ext cx="3813050" cy="1966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300" y="2024050"/>
            <a:ext cx="2846789" cy="198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940200" y="1384350"/>
            <a:ext cx="381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Automated surveying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20385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Quality Engineering Solutions, Inc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349200" y="3990275"/>
            <a:ext cx="19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romdas.com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11725" y="2791050"/>
            <a:ext cx="38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highlight>
                  <a:schemeClr val="dk1"/>
                </a:highlight>
              </a:rPr>
              <a:t>Impractical for long stretches</a:t>
            </a:r>
            <a:endParaRPr b="1" sz="1700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423300" y="2791025"/>
            <a:ext cx="284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highlight>
                  <a:schemeClr val="dk1"/>
                </a:highlight>
              </a:rPr>
              <a:t>Expensive</a:t>
            </a:r>
            <a:endParaRPr b="1" sz="1700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